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28600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8000" b="1">
                <a:solidFill>
                  <a:srgbClr val="FFFFFF"/>
                </a:solidFill>
                <a:latin typeface="Arial"/>
              </a:defRPr>
            </a:pPr>
            <a:r>
              <a:t>RemedIA+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365760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0891B2"/>
                </a:solidFill>
                <a:latin typeface="Arial"/>
              </a:defRPr>
            </a:pPr>
            <a:r>
              <a:t>Transformando el acceso a la salud con IA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El Problema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20116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284C7"/>
                </a:solidFill>
                <a:latin typeface="Arial"/>
              </a:defRPr>
            </a:pPr>
            <a:r>
              <a:t>• Info Dispersa: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25603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0C4A6E"/>
                </a:solidFill>
                <a:latin typeface="Arial"/>
              </a:defRPr>
            </a:pPr>
            <a:r>
              <a:t>Las personas invierten tiempo y dinero buscando en múltiples lugares.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33832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284C7"/>
                </a:solidFill>
                <a:latin typeface="Arial"/>
              </a:defRPr>
            </a:pPr>
            <a:r>
              <a:t>• Opacidad: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9319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0C4A6E"/>
                </a:solidFill>
                <a:latin typeface="Arial"/>
              </a:defRPr>
            </a:pPr>
            <a:r>
              <a:t>Dificultad para comparar precios, convenios y bioequivalentes.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4754880"/>
            <a:ext cx="10058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800" b="1">
                <a:solidFill>
                  <a:srgbClr val="0284C7"/>
                </a:solidFill>
                <a:latin typeface="Arial"/>
              </a:defRPr>
            </a:pPr>
            <a:r>
              <a:t>• Riesgo de Salud: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5303520"/>
            <a:ext cx="914400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0">
                <a:solidFill>
                  <a:srgbClr val="0C4A6E"/>
                </a:solidFill>
                <a:latin typeface="Arial"/>
              </a:defRPr>
            </a:pPr>
            <a:r>
              <a:t>La fricción en la compra causa interrupción y abandono del tratamiento.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Nuestra Solución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560320"/>
            <a:ext cx="2468880" cy="3200400"/>
          </a:xfrm>
          <a:prstGeom prst="round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292608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1. Centralizamos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84048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Arial"/>
              </a:defRPr>
            </a:pPr>
            <a:r>
              <a:t>Sube tu receta médica en una única plataforma.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74720" y="2560320"/>
            <a:ext cx="2468880" cy="3200400"/>
          </a:xfrm>
          <a:prstGeom prst="round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566160" y="292608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2. Comparamos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60" y="384048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Arial"/>
              </a:defRPr>
            </a:pPr>
            <a:r>
              <a:t>IA evalúa disponibilidad, precios y ubicación en segundos.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560320"/>
            <a:ext cx="2468880" cy="3200400"/>
          </a:xfrm>
          <a:prstGeom prst="roundRect">
            <a:avLst/>
          </a:prstGeom>
          <a:solidFill>
            <a:srgbClr val="16A3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09359" y="292608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3. Eliges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384048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Arial"/>
              </a:defRPr>
            </a:pPr>
            <a:r>
              <a:t>Ahorra tiempo y dinero seleccionando tu mejor opción.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961120" y="2560320"/>
            <a:ext cx="2468880" cy="3200400"/>
          </a:xfrm>
          <a:prstGeom prst="round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0" y="292608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4. Acompañamos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3840480"/>
            <a:ext cx="22860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FFFFF"/>
                </a:solidFill>
                <a:latin typeface="Arial"/>
              </a:defRPr>
            </a:pPr>
            <a:r>
              <a:t>Seguimiento continuo y recordatorios para asegurar tu salud.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Impacto en el Ecosistema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188720" y="2560320"/>
            <a:ext cx="2926080" cy="2926080"/>
          </a:xfrm>
          <a:prstGeom prst="roundRect">
            <a:avLst/>
          </a:prstGeom>
          <a:solidFill>
            <a:srgbClr val="FFFFFF"/>
          </a:solidFill>
          <a:ln w="508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280160" y="30175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0891B2"/>
                </a:solidFill>
                <a:latin typeface="Arial"/>
              </a:defRPr>
            </a:pPr>
            <a:r>
              <a:t>Para las Personas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9319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Más acceso, mejores decisiones financieras y tratamientos continuos.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663440" y="2560320"/>
            <a:ext cx="2926080" cy="2926080"/>
          </a:xfrm>
          <a:prstGeom prst="roundRect">
            <a:avLst/>
          </a:prstGeom>
          <a:solidFill>
            <a:srgbClr val="FFFFFF"/>
          </a:solidFill>
          <a:ln w="5080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754879" y="30175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0891B2"/>
                </a:solidFill>
                <a:latin typeface="Arial"/>
              </a:defRPr>
            </a:pPr>
            <a:r>
              <a:t>Sistema de Salud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846320" y="39319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Mayor adherencia, reducción de complicaciones y menores costos.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138159" y="2560320"/>
            <a:ext cx="2926080" cy="2926080"/>
          </a:xfrm>
          <a:prstGeom prst="roundRect">
            <a:avLst/>
          </a:prstGeom>
          <a:solidFill>
            <a:srgbClr val="FFFFFF"/>
          </a:solidFill>
          <a:ln w="50800">
            <a:solidFill>
              <a:srgbClr val="16A34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599" y="3017520"/>
            <a:ext cx="27432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600" b="1">
                <a:solidFill>
                  <a:srgbClr val="16A34A"/>
                </a:solidFill>
                <a:latin typeface="Arial"/>
              </a:defRPr>
            </a:pPr>
            <a:r>
              <a:t>Para las Farmacias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321039" y="3931920"/>
            <a:ext cx="256032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Visibilidad B2B, captación de clientes digitales y fidelización.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Oportunidad de Mercado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88720" y="2743200"/>
            <a:ext cx="21945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284C7"/>
                </a:solidFill>
                <a:latin typeface="Arial"/>
              </a:defRPr>
            </a:pPr>
            <a:r>
              <a:t>+4.3M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393192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Personas en Chile con enf. crónica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49039" y="2743200"/>
            <a:ext cx="21945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284C7"/>
                </a:solidFill>
                <a:latin typeface="Arial"/>
              </a:defRPr>
            </a:pPr>
            <a:r>
              <a:t>64%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749039" y="393192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Toma medicamentos de forma regular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09359" y="2743200"/>
            <a:ext cx="21945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284C7"/>
                </a:solidFill>
                <a:latin typeface="Arial"/>
              </a:defRPr>
            </a:pPr>
            <a:r>
              <a:t>81%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09359" y="393192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Compara precios activamente antes de comprar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869680" y="2743200"/>
            <a:ext cx="219456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800" b="1">
                <a:solidFill>
                  <a:srgbClr val="0284C7"/>
                </a:solidFill>
                <a:latin typeface="Arial"/>
              </a:defRPr>
            </a:pPr>
            <a:r>
              <a:t>+8.7%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869680" y="3931920"/>
            <a:ext cx="2194560" cy="1371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0C4A6E"/>
                </a:solidFill>
                <a:latin typeface="Arial"/>
              </a:defRPr>
            </a:pPr>
            <a:r>
              <a:t>Crecimiento anual del mercado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¿Por qué somos únicos?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828800" y="2286000"/>
            <a:ext cx="8503920" cy="1097280"/>
          </a:xfrm>
          <a:prstGeom prst="round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011680" y="26060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Tecnología IA Propia: Interpretación automática de recetas médicas.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1828800" y="3657600"/>
            <a:ext cx="8503920" cy="1097280"/>
          </a:xfrm>
          <a:prstGeom prst="round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011680" y="3977639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Alianzas Estratégicas: Ecosistema integrado con farmacias.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828800" y="5029200"/>
            <a:ext cx="8503920" cy="1097280"/>
          </a:xfrm>
          <a:prstGeom prst="roundRect">
            <a:avLst/>
          </a:prstGeom>
          <a:solidFill>
            <a:srgbClr val="0284C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011680" y="534924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400" b="1">
                <a:solidFill>
                  <a:srgbClr val="FFFFFF"/>
                </a:solidFill>
                <a:latin typeface="Arial"/>
              </a:defRPr>
            </a:pPr>
            <a:r>
              <a:t>Habilidad Distintiva: No solo comparamos. Entendemos y acompañamos al usuario.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Viabilidad del Negocio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2560320"/>
            <a:ext cx="2468880" cy="2468880"/>
          </a:xfrm>
          <a:prstGeom prst="round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22960" y="30175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1. Necesidad Real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2960" y="39319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0F9FF"/>
                </a:solidFill>
                <a:latin typeface="Arial"/>
              </a:defRPr>
            </a:pPr>
            <a:r>
              <a:t>Dolor permanente de acceso.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474720" y="2560320"/>
            <a:ext cx="2468880" cy="2468880"/>
          </a:xfrm>
          <a:prstGeom prst="round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3566160" y="30175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2. Mercado Amplio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566160" y="39319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0F9FF"/>
                </a:solidFill>
                <a:latin typeface="Arial"/>
              </a:defRPr>
            </a:pPr>
            <a:r>
              <a:t>Demanda recurrente.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217920" y="2560320"/>
            <a:ext cx="2468880" cy="2468880"/>
          </a:xfrm>
          <a:prstGeom prst="round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309359" y="30175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3. Solución Escalable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59" y="39319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0F9FF"/>
                </a:solidFill>
                <a:latin typeface="Arial"/>
              </a:defRPr>
            </a:pPr>
            <a:r>
              <a:t>Tecnología replicable.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8961120" y="2560320"/>
            <a:ext cx="2468880" cy="2468880"/>
          </a:xfrm>
          <a:prstGeom prst="round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052560" y="30175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400" b="1">
                <a:solidFill>
                  <a:srgbClr val="FFFFFF"/>
                </a:solidFill>
                <a:latin typeface="Arial"/>
              </a:defRPr>
            </a:pPr>
            <a:r>
              <a:t>4. Modelo Sostenible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052560" y="3931920"/>
            <a:ext cx="22860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0">
                <a:solidFill>
                  <a:srgbClr val="F0F9FF"/>
                </a:solidFill>
                <a:latin typeface="Arial"/>
              </a:defRPr>
            </a:pPr>
            <a:r>
              <a:t>B2B y comisiones.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0F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5000" b="1">
                <a:solidFill>
                  <a:srgbClr val="0284C7"/>
                </a:solidFill>
                <a:latin typeface="Arial"/>
              </a:defRPr>
            </a:pPr>
            <a:r>
              <a:t>Camino de Expansión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371600" y="228600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6A34A"/>
                </a:solidFill>
                <a:latin typeface="Arial"/>
              </a:defRPr>
            </a:pPr>
            <a:r>
              <a:t>FASE 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74720" y="228600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284C7"/>
                </a:solidFill>
                <a:latin typeface="Arial"/>
              </a:defRPr>
            </a:pPr>
            <a:r>
              <a:t>Validación (Piloto)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0" y="237744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0C4A6E"/>
                </a:solidFill>
                <a:latin typeface="Arial"/>
              </a:defRPr>
            </a:pPr>
            <a:r>
              <a:t>RM, Valparaíso, Biobío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65760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6A34A"/>
                </a:solidFill>
                <a:latin typeface="Arial"/>
              </a:defRPr>
            </a:pPr>
            <a:r>
              <a:t>FASE 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74720" y="365760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284C7"/>
                </a:solidFill>
                <a:latin typeface="Arial"/>
              </a:defRPr>
            </a:pPr>
            <a:r>
              <a:t>Escalamiento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0" y="3749039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0C4A6E"/>
                </a:solidFill>
                <a:latin typeface="Arial"/>
              </a:defRPr>
            </a:pPr>
            <a:r>
              <a:t>Cobertura Nacional (Chile)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0" y="5029200"/>
            <a:ext cx="1828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16A34A"/>
                </a:solidFill>
                <a:latin typeface="Arial"/>
              </a:defRPr>
            </a:pPr>
            <a:r>
              <a:t>FASE 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474720" y="5029200"/>
            <a:ext cx="3200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3200" b="1">
                <a:solidFill>
                  <a:srgbClr val="0284C7"/>
                </a:solidFill>
                <a:latin typeface="Arial"/>
              </a:defRPr>
            </a:pPr>
            <a:r>
              <a:t>Internacionalización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315200" y="5120640"/>
            <a:ext cx="41148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600" b="0">
                <a:solidFill>
                  <a:srgbClr val="0C4A6E"/>
                </a:solidFill>
                <a:latin typeface="Arial"/>
              </a:defRPr>
            </a:pPr>
            <a:r>
              <a:t>México, Colombia, Perú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C4A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274320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  <a:latin typeface="Arial"/>
              </a:defRPr>
            </a:pPr>
            <a:r>
              <a:t>Más acceso. Mejores decisiones. Mayor continuidad.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4114800"/>
            <a:ext cx="11277295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3200" b="1">
                <a:solidFill>
                  <a:srgbClr val="16A34A"/>
                </a:solidFill>
                <a:latin typeface="Arial"/>
              </a:defRPr>
            </a:pPr>
            <a:r>
              <a:t>¡Hablemos del futuro de RemedIA!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